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4" r:id="rId3"/>
    <p:sldId id="269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2A537-0A6C-433F-BE1A-E0E7E59C8598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803B3-9D2E-4A33-BA6B-7AD740BAD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8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609E-598A-47E9-9DB5-D33B9E44C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4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4609E-598A-47E9-9DB5-D33B9E44CF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8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6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5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4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6FCF5-4B1D-4247-A4FB-CB86E6AF4B3B}" type="datetimeFigureOut">
              <a:rPr lang="en-US" smtClean="0"/>
              <a:t>16/4/2023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52C8D-9FC6-4026-B6B0-7D9B4A4C5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0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28.jpe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27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4" Type="http://schemas.openxmlformats.org/officeDocument/2006/relationships/image" Target="../media/image10.jpeg"/><Relationship Id="rId9" Type="http://schemas.microsoft.com/office/2007/relationships/hdphoto" Target="../media/hdphoto5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hdphoto" Target="../media/hdphoto10.wdp"/><Relationship Id="rId3" Type="http://schemas.openxmlformats.org/officeDocument/2006/relationships/tags" Target="../tags/tag13.xml"/><Relationship Id="rId7" Type="http://schemas.microsoft.com/office/2007/relationships/hdphoto" Target="../media/hdphoto7.wdp"/><Relationship Id="rId12" Type="http://schemas.openxmlformats.org/officeDocument/2006/relationships/image" Target="../media/image22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11" Type="http://schemas.microsoft.com/office/2007/relationships/hdphoto" Target="../media/hdphoto9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1.jpeg"/><Relationship Id="rId4" Type="http://schemas.openxmlformats.org/officeDocument/2006/relationships/tags" Target="../tags/tag14.xml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9.pn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microsoft.com/office/2007/relationships/hdphoto" Target="../media/hdphoto12.wdp"/><Relationship Id="rId11" Type="http://schemas.openxmlformats.org/officeDocument/2006/relationships/image" Target="../media/image27.png"/><Relationship Id="rId5" Type="http://schemas.openxmlformats.org/officeDocument/2006/relationships/image" Target="../media/image24.jpe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6.jpe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143000"/>
            <a:ext cx="891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09800" y="6019800"/>
            <a:ext cx="44878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66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304800" y="60198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+mn-cs"/>
            </a:endParaRPr>
          </a:p>
        </p:txBody>
      </p:sp>
      <p:pic>
        <p:nvPicPr>
          <p:cNvPr id="2059" name="Picture 25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7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9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533400" y="1266825"/>
            <a:ext cx="7891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TRƯỜNG  THCS   NGUYỄN VĂN TRỖI 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063" name="TextBox 3"/>
          <p:cNvSpPr txBox="1">
            <a:spLocks noChangeArrowheads="1"/>
          </p:cNvSpPr>
          <p:nvPr/>
        </p:nvSpPr>
        <p:spPr bwMode="auto">
          <a:xfrm>
            <a:off x="893763" y="2270125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Chào mừng các em đến với tiết học </a:t>
            </a:r>
          </a:p>
        </p:txBody>
      </p:sp>
      <p:sp>
        <p:nvSpPr>
          <p:cNvPr id="2064" name="TextBox 4"/>
          <p:cNvSpPr txBox="1">
            <a:spLocks noChangeArrowheads="1"/>
          </p:cNvSpPr>
          <p:nvPr/>
        </p:nvSpPr>
        <p:spPr bwMode="auto">
          <a:xfrm>
            <a:off x="747713" y="3719513"/>
            <a:ext cx="7462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HÓA HỌC 9</a:t>
            </a:r>
            <a:endParaRPr lang="en-US" sz="6000" b="1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2065" name="TextBox 1"/>
          <p:cNvSpPr txBox="1">
            <a:spLocks noChangeArrowheads="1"/>
          </p:cNvSpPr>
          <p:nvPr/>
        </p:nvSpPr>
        <p:spPr bwMode="auto">
          <a:xfrm>
            <a:off x="228600" y="6278563"/>
            <a:ext cx="519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2800" b="1">
              <a:latin typeface="VNI-Times" pitchFamily="2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674813" y="5153278"/>
            <a:ext cx="6021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ĐỀ : LUYỆN TẬP </a:t>
            </a:r>
            <a:endParaRPr lang="en-US" sz="2800" b="1">
              <a:solidFill>
                <a:schemeClr val="tx2"/>
              </a:solidFill>
              <a:latin typeface="VNI-Times" pitchFamily="2" charset="0"/>
              <a:cs typeface="Times New Roman" pitchFamily="18" charset="0"/>
            </a:endParaRPr>
          </a:p>
        </p:txBody>
      </p:sp>
      <p:pic>
        <p:nvPicPr>
          <p:cNvPr id="19" name="Picture 25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36" y="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629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04248" y="116632"/>
            <a:ext cx="0" cy="6552728"/>
          </a:xfrm>
          <a:prstGeom prst="line">
            <a:avLst/>
          </a:prstGeom>
          <a:ln w="22225" cap="rnd" cmpd="sng"/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6804248" y="260648"/>
            <a:ext cx="1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VIẾT CÔNG THỨC CẤU TẠO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3"/>
            </p:custDataLst>
          </p:nvPr>
        </p:nvSpPr>
        <p:spPr>
          <a:xfrm>
            <a:off x="6816784" y="1183978"/>
            <a:ext cx="232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VIẾT PHƯƠNG TRÌNH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"/>
            </p:custDataLst>
          </p:nvPr>
        </p:nvSpPr>
        <p:spPr>
          <a:xfrm>
            <a:off x="6816784" y="1848482"/>
            <a:ext cx="232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Độ rượu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6810415" y="2225196"/>
            <a:ext cx="232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TRẢI NGHIỆM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6824127" y="3039053"/>
            <a:ext cx="2327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 chế nước rửa tay theo công tiêu chuẩn WHO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778309" y="860812"/>
            <a:ext cx="441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 nguyên liệu pha nước rửa tay </a:t>
            </a:r>
          </a:p>
          <a:p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395536" y="1561726"/>
            <a:ext cx="32517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b="1" u="sng">
                <a:latin typeface="Times New Roman" pitchFamily="18" charset="0"/>
                <a:cs typeface="Times New Roman" pitchFamily="18" charset="0"/>
              </a:rPr>
              <a:t>Cồn 96 </a:t>
            </a:r>
            <a:r>
              <a:rPr lang="vi-VN" b="1" u="sng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: Có  tính sát khuẩn cao, tiêu diệt được hầu kết các virus gây bệnh một cách hiệu quả </a:t>
            </a:r>
          </a:p>
          <a:p>
            <a:pPr>
              <a:lnSpc>
                <a:spcPct val="200000"/>
              </a:lnSpc>
            </a:pPr>
            <a:r>
              <a:rPr lang="vi-VN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377078" y="3428694"/>
            <a:ext cx="2868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b="1" u="sng">
                <a:latin typeface="Times New Roman" pitchFamily="18" charset="0"/>
                <a:cs typeface="Times New Roman" pitchFamily="18" charset="0"/>
              </a:rPr>
              <a:t>Oxy già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: có tác dụng ngưng hạt bào tử vi khuẩn </a:t>
            </a:r>
          </a:p>
          <a:p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377077" y="4653136"/>
            <a:ext cx="28689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b="1" u="sng">
                <a:latin typeface="Times New Roman" pitchFamily="18" charset="0"/>
                <a:cs typeface="Times New Roman" pitchFamily="18" charset="0"/>
              </a:rPr>
              <a:t>Glyerin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: có công dụng giữa ẩm, dưỡng da tay.</a:t>
            </a:r>
          </a:p>
          <a:p>
            <a:pPr>
              <a:lnSpc>
                <a:spcPct val="200000"/>
              </a:lnSpc>
            </a:pPr>
            <a:r>
              <a:rPr lang="vi-VN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ADMINI~1\AppData\Local\Temp\Rar$DI40.192\20210408_16273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10532" r="25371"/>
          <a:stretch/>
        </p:blipFill>
        <p:spPr bwMode="auto">
          <a:xfrm>
            <a:off x="4051734" y="1183978"/>
            <a:ext cx="2758681" cy="281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~1\AppData\Local\Temp\Rar$DI72.192\20210408_16283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7" t="12552" r="32143"/>
          <a:stretch/>
        </p:blipFill>
        <p:spPr bwMode="auto">
          <a:xfrm>
            <a:off x="4051735" y="4167357"/>
            <a:ext cx="2608498" cy="24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491880" y="2217814"/>
            <a:ext cx="1701295" cy="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627784" y="3428694"/>
            <a:ext cx="3096344" cy="5674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71800" y="5157192"/>
            <a:ext cx="1893858" cy="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47707" y="1263660"/>
            <a:ext cx="136935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Ống đong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69261" y="2854387"/>
            <a:ext cx="1538439" cy="369332"/>
            <a:chOff x="3269261" y="2854387"/>
            <a:chExt cx="1538439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3269261" y="2854387"/>
              <a:ext cx="108854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vi-VN" b="1">
                  <a:latin typeface="Times New Roman" pitchFamily="18" charset="0"/>
                  <a:cs typeface="Times New Roman" pitchFamily="18" charset="0"/>
                </a:rPr>
                <a:t>Nước 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270989" y="3046435"/>
              <a:ext cx="536711" cy="738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119346" y="3740691"/>
            <a:ext cx="1884702" cy="591024"/>
            <a:chOff x="3119346" y="3740691"/>
            <a:chExt cx="1884702" cy="591024"/>
          </a:xfrm>
        </p:grpSpPr>
        <p:sp>
          <p:nvSpPr>
            <p:cNvPr id="26" name="TextBox 25"/>
            <p:cNvSpPr txBox="1"/>
            <p:nvPr/>
          </p:nvSpPr>
          <p:spPr>
            <a:xfrm>
              <a:off x="3119346" y="3962383"/>
              <a:ext cx="1088547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vi-VN" b="1">
                  <a:latin typeface="Times New Roman" pitchFamily="18" charset="0"/>
                  <a:cs typeface="Times New Roman" pitchFamily="18" charset="0"/>
                </a:rPr>
                <a:t>Pipet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4207893" y="3740691"/>
              <a:ext cx="796155" cy="213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070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59958" y="842114"/>
            <a:ext cx="441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Tiến hành pha 200 ml nước rửa tay </a:t>
            </a:r>
          </a:p>
          <a:p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4067944" y="608987"/>
            <a:ext cx="4414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Nguyên liệu : 166ml cồn 96 </a:t>
            </a:r>
            <a:r>
              <a:rPr lang="vi-VN" b="1" baseline="3000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vi-VN" b="1" baseline="3000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vi-VN" b="1" baseline="-2500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8ml  oxy già </a:t>
            </a:r>
          </a:p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                        3 ml glyxerin</a:t>
            </a:r>
          </a:p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                         23 ml nước</a:t>
            </a:r>
          </a:p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                         bình chứa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97603"/>
              </p:ext>
            </p:extLst>
          </p:nvPr>
        </p:nvGraphicFramePr>
        <p:xfrm>
          <a:off x="395536" y="2086315"/>
          <a:ext cx="4725276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4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vi-VN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vi-VN" baseline="0">
                          <a:latin typeface="Times New Roman" pitchFamily="18" charset="0"/>
                          <a:cs typeface="Times New Roman" pitchFamily="18" charset="0"/>
                        </a:rPr>
                        <a:t> tiến hành 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vi-VN" baseline="0">
                          <a:latin typeface="Times New Roman" pitchFamily="18" charset="0"/>
                          <a:cs typeface="Times New Roman" pitchFamily="18" charset="0"/>
                        </a:rPr>
                        <a:t> ống đong đong 166ml </a:t>
                      </a:r>
                      <a:r>
                        <a:rPr lang="vi-VN" b="0" baseline="0">
                          <a:latin typeface="Times New Roman" pitchFamily="18" charset="0"/>
                          <a:cs typeface="Times New Roman" pitchFamily="18" charset="0"/>
                        </a:rPr>
                        <a:t>cồn </a:t>
                      </a:r>
                      <a:r>
                        <a:rPr lang="vi-VN" b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</a:t>
                      </a:r>
                      <a:r>
                        <a:rPr lang="vi-VN" b="0" baseline="30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</a:t>
                      </a:r>
                      <a:r>
                        <a:rPr lang="vi-VN" b="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 vào bình chứa</a:t>
                      </a:r>
                      <a:endParaRPr lang="vi-VN" b="0" baseline="30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vi-VN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vi-VN" baseline="0">
                          <a:latin typeface="Times New Roman" pitchFamily="18" charset="0"/>
                          <a:cs typeface="Times New Roman" pitchFamily="18" charset="0"/>
                        </a:rPr>
                        <a:t> xy-lanh lấy 8ml oxy già cho vào bình chứa 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vi-VN" baseline="0">
                          <a:latin typeface="Times New Roman" pitchFamily="18" charset="0"/>
                          <a:cs typeface="Times New Roman" pitchFamily="18" charset="0"/>
                        </a:rPr>
                        <a:t> xy-lanh lấy 3ml glyxerin cho vào bình chứa 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vi-VN" baseline="0">
                          <a:latin typeface="Times New Roman" pitchFamily="18" charset="0"/>
                          <a:cs typeface="Times New Roman" pitchFamily="18" charset="0"/>
                        </a:rPr>
                        <a:t> ống đong đong 23 ml nước </a:t>
                      </a:r>
                      <a:endParaRPr lang="en-US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21533" y="2110006"/>
            <a:ext cx="34563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b="1">
                <a:latin typeface="+mj-lt"/>
              </a:rPr>
              <a:t>Em hãy tính toán nồng độ cồn sau khi pha thành phẩm là bao nhiêu </a:t>
            </a:r>
            <a:endParaRPr lang="en-US" b="1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1533" y="3140968"/>
            <a:ext cx="34563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b="1">
                <a:latin typeface="+mj-lt"/>
              </a:rPr>
              <a:t>- Tính Vr nguyên chất  trong 166 ml 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cồn 96 </a:t>
            </a:r>
            <a:r>
              <a:rPr lang="vi-VN" b="1" baseline="3000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21533" y="4221088"/>
                <a:ext cx="3456384" cy="76944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Vr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 smtClean="0">
                            <a:latin typeface="Cambria Math"/>
                          </a:rPr>
                          <m:t>𝟗𝟔</m:t>
                        </m:r>
                        <m:r>
                          <a:rPr lang="vi-VN" b="1" i="1">
                            <a:latin typeface="Cambria Math"/>
                          </a:rPr>
                          <m:t> .</m:t>
                        </m:r>
                        <m:r>
                          <a:rPr lang="vi-VN" b="1" i="1" smtClean="0">
                            <a:latin typeface="Cambria Math"/>
                          </a:rPr>
                          <m:t>𝟏𝟔𝟔</m:t>
                        </m:r>
                      </m:num>
                      <m:den>
                        <m:r>
                          <a:rPr lang="vi-VN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= 159,36 ml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33" y="4221088"/>
                <a:ext cx="3456384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421533" y="5037253"/>
            <a:ext cx="34563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b="1">
                <a:latin typeface="+mj-lt"/>
              </a:rPr>
              <a:t>- Tính độ cồn trong 200ml sau khi pha thành phẩm </a:t>
            </a:r>
            <a:endParaRPr lang="vi-VN" b="1" baseline="30000"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21533" y="6001039"/>
                <a:ext cx="3456384" cy="78688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Độ rượu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 smtClean="0">
                            <a:latin typeface="Cambria Math"/>
                          </a:rPr>
                          <m:t>𝟏𝟓𝟗</m:t>
                        </m:r>
                        <m:r>
                          <a:rPr lang="vi-VN" b="1" i="1" smtClean="0">
                            <a:latin typeface="Cambria Math"/>
                          </a:rPr>
                          <m:t>,</m:t>
                        </m:r>
                        <m:r>
                          <a:rPr lang="vi-VN" b="1" i="1" smtClean="0">
                            <a:latin typeface="Cambria Math"/>
                          </a:rPr>
                          <m:t>𝟑𝟔</m:t>
                        </m:r>
                      </m:num>
                      <m:den>
                        <m:r>
                          <a:rPr lang="vi-VN" b="1" i="1" smtClean="0">
                            <a:latin typeface="Cambria Math"/>
                          </a:rPr>
                          <m:t>𝟐</m:t>
                        </m:r>
                        <m:r>
                          <a:rPr lang="vi-VN" b="1" i="1">
                            <a:latin typeface="Cambria Math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. 100= 79,7 </a:t>
                </a:r>
                <a:r>
                  <a:rPr lang="vi-VN" b="1" baseline="3000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baseline="3000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1533" y="6001039"/>
                <a:ext cx="3456384" cy="786882"/>
              </a:xfrm>
              <a:prstGeom prst="rect">
                <a:avLst/>
              </a:prstGeom>
              <a:blipFill rotWithShape="1">
                <a:blip r:embed="rId6"/>
                <a:stretch>
                  <a:fillRect l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42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143000"/>
            <a:ext cx="8915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09800" y="6019800"/>
            <a:ext cx="44878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6600" b="1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304800" y="60198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+mn-cs"/>
            </a:endParaRPr>
          </a:p>
        </p:txBody>
      </p:sp>
      <p:pic>
        <p:nvPicPr>
          <p:cNvPr id="2059" name="Picture 25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7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9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TextBox 1"/>
          <p:cNvSpPr txBox="1">
            <a:spLocks noChangeArrowheads="1"/>
          </p:cNvSpPr>
          <p:nvPr/>
        </p:nvSpPr>
        <p:spPr bwMode="auto">
          <a:xfrm>
            <a:off x="533400" y="1266825"/>
            <a:ext cx="78914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TRƯỜNG  THCS   NGUYỄN VĂN TRỖI </a:t>
            </a:r>
          </a:p>
          <a:p>
            <a:pPr algn="ctr"/>
            <a:endParaRPr lang="en-US" sz="32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063" name="TextBox 3"/>
          <p:cNvSpPr txBox="1">
            <a:spLocks noChangeArrowheads="1"/>
          </p:cNvSpPr>
          <p:nvPr/>
        </p:nvSpPr>
        <p:spPr bwMode="auto">
          <a:xfrm>
            <a:off x="893763" y="2270125"/>
            <a:ext cx="792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 ơn thầy cô đã ghé thăm lớp 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TextBox 4"/>
          <p:cNvSpPr txBox="1">
            <a:spLocks noChangeArrowheads="1"/>
          </p:cNvSpPr>
          <p:nvPr/>
        </p:nvSpPr>
        <p:spPr bwMode="auto">
          <a:xfrm>
            <a:off x="747713" y="3719513"/>
            <a:ext cx="7462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HÓA HỌC 9</a:t>
            </a:r>
            <a:endParaRPr lang="en-US" sz="6000" b="1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2065" name="TextBox 1"/>
          <p:cNvSpPr txBox="1">
            <a:spLocks noChangeArrowheads="1"/>
          </p:cNvSpPr>
          <p:nvPr/>
        </p:nvSpPr>
        <p:spPr bwMode="auto">
          <a:xfrm>
            <a:off x="228600" y="6278563"/>
            <a:ext cx="519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2800" b="1">
              <a:latin typeface="VNI-Times" pitchFamily="2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674813" y="5153278"/>
            <a:ext cx="6021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 ĐỀ : LUYỆN TẬP </a:t>
            </a:r>
            <a:endParaRPr lang="en-US" sz="2800" b="1">
              <a:solidFill>
                <a:schemeClr val="tx2"/>
              </a:solidFill>
              <a:latin typeface="VNI-Times" pitchFamily="2" charset="0"/>
              <a:cs typeface="Times New Roman" pitchFamily="18" charset="0"/>
            </a:endParaRPr>
          </a:p>
        </p:txBody>
      </p:sp>
      <p:pic>
        <p:nvPicPr>
          <p:cNvPr id="19" name="Picture 25" descr="2309202tv2q8adp8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36" y="0"/>
            <a:ext cx="9890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476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BEE83B1-8EAC-E975-B272-6968B5003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564" y="3407531"/>
            <a:ext cx="2725047" cy="20437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F29A98-43E8-F2CC-81CB-BE07CE8AD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7" y="1175995"/>
            <a:ext cx="2641213" cy="198091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804248" y="63359"/>
            <a:ext cx="0" cy="6552728"/>
          </a:xfrm>
          <a:prstGeom prst="line">
            <a:avLst/>
          </a:prstGeom>
          <a:ln w="22225" cap="rnd" cmpd="sng"/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020272" y="210365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VIẾT CÔNG THỨC CẤU TẠO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7027588" y="3136080"/>
            <a:ext cx="1584176" cy="711059"/>
            <a:chOff x="564" y="193987"/>
            <a:chExt cx="2844238" cy="711059"/>
          </a:xfrm>
        </p:grpSpPr>
        <p:sp>
          <p:nvSpPr>
            <p:cNvPr id="108" name="Rounded Rectangle 107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latin typeface="Times New Roman" pitchFamily="18" charset="0"/>
                  <a:cs typeface="Times New Roman" pitchFamily="18" charset="0"/>
                </a:rPr>
                <a:t>Acetylene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081926" y="3973011"/>
            <a:ext cx="1584175" cy="719494"/>
            <a:chOff x="-1097989" y="-17407"/>
            <a:chExt cx="2844238" cy="719494"/>
          </a:xfrm>
        </p:grpSpPr>
        <p:sp>
          <p:nvSpPr>
            <p:cNvPr id="111" name="Rounded Rectangle 110"/>
            <p:cNvSpPr/>
            <p:nvPr/>
          </p:nvSpPr>
          <p:spPr>
            <a:xfrm>
              <a:off x="-1097989" y="-8972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2" name="Rounded Rectangle 4"/>
            <p:cNvSpPr/>
            <p:nvPr/>
          </p:nvSpPr>
          <p:spPr>
            <a:xfrm>
              <a:off x="-1056337" y="-17407"/>
              <a:ext cx="2802585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Ethanol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DB68AAD-40BC-A247-D791-81C4E1E4D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866" y="3436792"/>
            <a:ext cx="2725048" cy="2043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F2290B-9AB6-A6EE-E6BF-69536E510A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408" y="1191486"/>
            <a:ext cx="2620558" cy="19654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997968" y="1267635"/>
            <a:ext cx="1584176" cy="711059"/>
            <a:chOff x="564" y="193987"/>
            <a:chExt cx="2844238" cy="711059"/>
          </a:xfrm>
        </p:grpSpPr>
        <p:sp>
          <p:nvSpPr>
            <p:cNvPr id="9" name="Rounded Rectangle 8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Methane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83319" y="2206879"/>
            <a:ext cx="1584176" cy="711059"/>
            <a:chOff x="564" y="193987"/>
            <a:chExt cx="2844238" cy="711059"/>
          </a:xfrm>
        </p:grpSpPr>
        <p:sp>
          <p:nvSpPr>
            <p:cNvPr id="12" name="Rounded Rectangle 11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Ethylene 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39188" y="3161123"/>
            <a:ext cx="1584176" cy="711059"/>
            <a:chOff x="564" y="193987"/>
            <a:chExt cx="2844238" cy="711059"/>
          </a:xfrm>
        </p:grpSpPr>
        <p:sp>
          <p:nvSpPr>
            <p:cNvPr id="16" name="Rounded Rectangle 15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>
                  <a:latin typeface="Times New Roman" pitchFamily="18" charset="0"/>
                  <a:cs typeface="Times New Roman" pitchFamily="18" charset="0"/>
                </a:rPr>
                <a:t>Acet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ylene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100403" y="5209631"/>
            <a:ext cx="1584176" cy="711059"/>
            <a:chOff x="564" y="193987"/>
            <a:chExt cx="2844238" cy="711059"/>
          </a:xfrm>
        </p:grpSpPr>
        <p:sp>
          <p:nvSpPr>
            <p:cNvPr id="117" name="Rounded Rectangle 116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Rounded Rectangle 4"/>
            <p:cNvSpPr/>
            <p:nvPr/>
          </p:nvSpPr>
          <p:spPr>
            <a:xfrm>
              <a:off x="21391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Acetic acid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96178" y="5230457"/>
            <a:ext cx="1584176" cy="711059"/>
            <a:chOff x="564" y="193987"/>
            <a:chExt cx="2844238" cy="711059"/>
          </a:xfrm>
        </p:grpSpPr>
        <p:sp>
          <p:nvSpPr>
            <p:cNvPr id="22" name="Rounded Rectangle 21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Acetic acid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65975" y="4013391"/>
            <a:ext cx="1707402" cy="1024936"/>
            <a:chOff x="-220677" y="193987"/>
            <a:chExt cx="3065479" cy="1024936"/>
          </a:xfrm>
        </p:grpSpPr>
        <p:sp>
          <p:nvSpPr>
            <p:cNvPr id="19" name="Rounded Rectangle 18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-220677" y="549516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Ethanol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54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-0.75347 0.179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4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6309 -0.499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45" y="-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-0.38784 -0.1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-0.02245 L -0.33854 -0.421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1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76771 0.38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85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68108 0.0840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479 0.219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3941 0.0974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04248" y="63359"/>
            <a:ext cx="0" cy="6552728"/>
          </a:xfrm>
          <a:prstGeom prst="line">
            <a:avLst/>
          </a:prstGeom>
          <a:ln w="22225" cap="rnd" cmpd="sng"/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020272" y="210365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VIẾT CÔNG THỨC CẤU TẠO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87203" y="837045"/>
            <a:ext cx="1584176" cy="711059"/>
            <a:chOff x="564" y="193987"/>
            <a:chExt cx="2844238" cy="711059"/>
          </a:xfrm>
        </p:grpSpPr>
        <p:sp>
          <p:nvSpPr>
            <p:cNvPr id="9" name="Rounded Rectangle 8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Methane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7488" y="1856994"/>
            <a:ext cx="1584176" cy="711059"/>
            <a:chOff x="564" y="193987"/>
            <a:chExt cx="2844238" cy="711059"/>
          </a:xfrm>
        </p:grpSpPr>
        <p:sp>
          <p:nvSpPr>
            <p:cNvPr id="12" name="Rounded Rectangle 11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Ethylene 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43609" y="3020995"/>
            <a:ext cx="1584176" cy="711059"/>
            <a:chOff x="564" y="193987"/>
            <a:chExt cx="2844238" cy="711059"/>
          </a:xfrm>
        </p:grpSpPr>
        <p:sp>
          <p:nvSpPr>
            <p:cNvPr id="16" name="Rounded Rectangle 15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Acetylene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456" y="4221088"/>
            <a:ext cx="1584176" cy="711059"/>
            <a:chOff x="564" y="193987"/>
            <a:chExt cx="2844238" cy="711059"/>
          </a:xfrm>
        </p:grpSpPr>
        <p:sp>
          <p:nvSpPr>
            <p:cNvPr id="19" name="Rounded Rectangle 18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391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Ethanol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1456" y="5398552"/>
            <a:ext cx="1584176" cy="711059"/>
            <a:chOff x="564" y="193987"/>
            <a:chExt cx="2844238" cy="711059"/>
          </a:xfrm>
        </p:grpSpPr>
        <p:sp>
          <p:nvSpPr>
            <p:cNvPr id="22" name="Rounded Rectangle 21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Acetic acid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98" name="Picture 2" descr="C:\Users\ADMINI~1\AppData\Local\Temp\Rar$DI67.712\20210408_162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6359"/>
            <a:ext cx="21602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\Downloads\20210408_16221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35" t="19845" r="26452" b="8129"/>
          <a:stretch/>
        </p:blipFill>
        <p:spPr bwMode="auto">
          <a:xfrm rot="16200000">
            <a:off x="4898596" y="1707073"/>
            <a:ext cx="1564644" cy="20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ownloads\20210408_16214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88" t="12379" r="24653" b="21975"/>
          <a:stretch/>
        </p:blipFill>
        <p:spPr bwMode="auto">
          <a:xfrm>
            <a:off x="4658420" y="3335796"/>
            <a:ext cx="2073820" cy="160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istrator\Downloads\20210408_16220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16531" r="37400" b="11217"/>
          <a:stretch/>
        </p:blipFill>
        <p:spPr bwMode="auto">
          <a:xfrm rot="16200000">
            <a:off x="4790374" y="4855326"/>
            <a:ext cx="1751596" cy="198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0132" y="1133694"/>
            <a:ext cx="110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+mj-lt"/>
              </a:rPr>
              <a:t>Que nối </a:t>
            </a:r>
            <a:endParaRPr lang="en-US" b="1"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75856" y="2383387"/>
            <a:ext cx="110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Hi</a:t>
            </a:r>
            <a:r>
              <a:rPr lang="en-US" b="1" dirty="0" err="1">
                <a:latin typeface="+mj-lt"/>
              </a:rPr>
              <a:t>drogen</a:t>
            </a:r>
            <a:endParaRPr lang="en-US" b="1" dirty="0">
              <a:latin typeface="+mj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275856" y="3953816"/>
            <a:ext cx="110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Ca</a:t>
            </a:r>
            <a:r>
              <a:rPr lang="en-US" b="1" dirty="0">
                <a:latin typeface="+mj-lt"/>
              </a:rPr>
              <a:t>r</a:t>
            </a:r>
            <a:r>
              <a:rPr lang="vi-VN" b="1" dirty="0">
                <a:latin typeface="+mj-lt"/>
              </a:rPr>
              <a:t>bon</a:t>
            </a:r>
            <a:endParaRPr lang="en-US" b="1" dirty="0">
              <a:latin typeface="+mj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18491" y="5569415"/>
            <a:ext cx="110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Oxi</a:t>
            </a:r>
            <a:r>
              <a:rPr lang="en-US" b="1" dirty="0" err="1">
                <a:latin typeface="+mj-lt"/>
              </a:rPr>
              <a:t>ygen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5996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04248" y="63359"/>
            <a:ext cx="0" cy="6552728"/>
          </a:xfrm>
          <a:prstGeom prst="line">
            <a:avLst/>
          </a:prstGeom>
          <a:ln w="22225" cap="rnd" cmpd="sng"/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7020272" y="210365"/>
            <a:ext cx="17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VIẾT CÔNG THỨC CẤU TẠO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87203" y="837045"/>
            <a:ext cx="1584176" cy="711059"/>
            <a:chOff x="564" y="193987"/>
            <a:chExt cx="2844238" cy="711059"/>
          </a:xfrm>
        </p:grpSpPr>
        <p:sp>
          <p:nvSpPr>
            <p:cNvPr id="9" name="Rounded Rectangle 8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Methane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7488" y="1856994"/>
            <a:ext cx="1584176" cy="711059"/>
            <a:chOff x="564" y="193987"/>
            <a:chExt cx="2844238" cy="711059"/>
          </a:xfrm>
        </p:grpSpPr>
        <p:sp>
          <p:nvSpPr>
            <p:cNvPr id="12" name="Rounded Rectangle 11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Ethylene 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43609" y="3020995"/>
            <a:ext cx="1584176" cy="711059"/>
            <a:chOff x="564" y="193987"/>
            <a:chExt cx="2844238" cy="711059"/>
          </a:xfrm>
        </p:grpSpPr>
        <p:sp>
          <p:nvSpPr>
            <p:cNvPr id="16" name="Rounded Rectangle 15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Acetylene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61456" y="4221088"/>
            <a:ext cx="1584176" cy="711059"/>
            <a:chOff x="564" y="193987"/>
            <a:chExt cx="2844238" cy="711059"/>
          </a:xfrm>
        </p:grpSpPr>
        <p:sp>
          <p:nvSpPr>
            <p:cNvPr id="19" name="Rounded Rectangle 18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391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Ethanol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1456" y="5398552"/>
            <a:ext cx="1584176" cy="711059"/>
            <a:chOff x="564" y="193987"/>
            <a:chExt cx="2844238" cy="711059"/>
          </a:xfrm>
        </p:grpSpPr>
        <p:sp>
          <p:nvSpPr>
            <p:cNvPr id="22" name="Rounded Rectangle 21"/>
            <p:cNvSpPr/>
            <p:nvPr/>
          </p:nvSpPr>
          <p:spPr>
            <a:xfrm>
              <a:off x="564" y="193987"/>
              <a:ext cx="2844238" cy="711059"/>
            </a:xfrm>
            <a:prstGeom prst="roundRect">
              <a:avLst>
                <a:gd name="adj" fmla="val 10000"/>
              </a:avLst>
            </a:prstGeom>
            <a:solidFill>
              <a:srgbClr val="FFFF99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21390" y="214813"/>
              <a:ext cx="2802586" cy="6694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Acetic acid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172650" y="752550"/>
            <a:ext cx="4999113" cy="5913262"/>
            <a:chOff x="1268260" y="732907"/>
            <a:chExt cx="4999113" cy="5913262"/>
          </a:xfrm>
        </p:grpSpPr>
        <p:sp>
          <p:nvSpPr>
            <p:cNvPr id="41" name="TextBox 40"/>
            <p:cNvSpPr txBox="1"/>
            <p:nvPr/>
          </p:nvSpPr>
          <p:spPr>
            <a:xfrm>
              <a:off x="1863323" y="997883"/>
              <a:ext cx="85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33227" y="2015687"/>
              <a:ext cx="85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546287" y="732907"/>
              <a:ext cx="1584176" cy="711059"/>
              <a:chOff x="3756091" y="781778"/>
              <a:chExt cx="1584176" cy="711059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3756091" y="781778"/>
                <a:ext cx="1584176" cy="711059"/>
              </a:xfrm>
              <a:prstGeom prst="roundRect">
                <a:avLst>
                  <a:gd name="adj" fmla="val 10000"/>
                </a:avLst>
              </a:prstGeom>
              <a:solidFill>
                <a:srgbClr val="FFFF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31" name="Group 38"/>
              <p:cNvGrpSpPr>
                <a:grpSpLocks/>
              </p:cNvGrpSpPr>
              <p:nvPr/>
            </p:nvGrpSpPr>
            <p:grpSpPr bwMode="auto">
              <a:xfrm>
                <a:off x="4053581" y="807428"/>
                <a:ext cx="1120467" cy="609600"/>
                <a:chOff x="475" y="288"/>
                <a:chExt cx="586" cy="624"/>
              </a:xfrm>
            </p:grpSpPr>
            <p:sp>
              <p:nvSpPr>
                <p:cNvPr id="32" name="Rectangle 39"/>
                <p:cNvSpPr>
                  <a:spLocks noChangeArrowheads="1"/>
                </p:cNvSpPr>
                <p:nvPr/>
              </p:nvSpPr>
              <p:spPr bwMode="auto">
                <a:xfrm>
                  <a:off x="672" y="528"/>
                  <a:ext cx="192" cy="144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33" name="Rectangle 40"/>
                <p:cNvSpPr>
                  <a:spLocks noChangeArrowheads="1"/>
                </p:cNvSpPr>
                <p:nvPr/>
              </p:nvSpPr>
              <p:spPr bwMode="auto">
                <a:xfrm>
                  <a:off x="475" y="528"/>
                  <a:ext cx="192" cy="144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34" name="Rectangle 41"/>
                <p:cNvSpPr>
                  <a:spLocks noChangeArrowheads="1"/>
                </p:cNvSpPr>
                <p:nvPr/>
              </p:nvSpPr>
              <p:spPr bwMode="auto">
                <a:xfrm>
                  <a:off x="869" y="528"/>
                  <a:ext cx="192" cy="144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35" name="Rectangle 42"/>
                <p:cNvSpPr>
                  <a:spLocks noChangeArrowheads="1"/>
                </p:cNvSpPr>
                <p:nvPr/>
              </p:nvSpPr>
              <p:spPr bwMode="auto">
                <a:xfrm>
                  <a:off x="672" y="768"/>
                  <a:ext cx="192" cy="144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36" name="Rectangle 43"/>
                <p:cNvSpPr>
                  <a:spLocks noChangeArrowheads="1"/>
                </p:cNvSpPr>
                <p:nvPr/>
              </p:nvSpPr>
              <p:spPr bwMode="auto">
                <a:xfrm>
                  <a:off x="672" y="288"/>
                  <a:ext cx="192" cy="144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37" name="Line 44"/>
                <p:cNvSpPr>
                  <a:spLocks noChangeShapeType="1"/>
                </p:cNvSpPr>
                <p:nvPr/>
              </p:nvSpPr>
              <p:spPr bwMode="auto">
                <a:xfrm>
                  <a:off x="768" y="43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45"/>
                <p:cNvSpPr>
                  <a:spLocks noChangeShapeType="1"/>
                </p:cNvSpPr>
                <p:nvPr/>
              </p:nvSpPr>
              <p:spPr bwMode="auto">
                <a:xfrm>
                  <a:off x="645" y="624"/>
                  <a:ext cx="5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46"/>
                <p:cNvSpPr>
                  <a:spLocks noChangeShapeType="1"/>
                </p:cNvSpPr>
                <p:nvPr/>
              </p:nvSpPr>
              <p:spPr bwMode="auto">
                <a:xfrm>
                  <a:off x="843" y="624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47"/>
                <p:cNvSpPr>
                  <a:spLocks noChangeShapeType="1"/>
                </p:cNvSpPr>
                <p:nvPr/>
              </p:nvSpPr>
              <p:spPr bwMode="auto">
                <a:xfrm>
                  <a:off x="768" y="672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86" name="Group 85"/>
            <p:cNvGrpSpPr/>
            <p:nvPr/>
          </p:nvGrpSpPr>
          <p:grpSpPr>
            <a:xfrm>
              <a:off x="3570219" y="1832017"/>
              <a:ext cx="1938920" cy="938120"/>
              <a:chOff x="4361272" y="2994936"/>
              <a:chExt cx="1938920" cy="938120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4361272" y="2994936"/>
                <a:ext cx="1938920" cy="938120"/>
              </a:xfrm>
              <a:prstGeom prst="roundRect">
                <a:avLst>
                  <a:gd name="adj" fmla="val 10000"/>
                </a:avLst>
              </a:prstGeom>
              <a:solidFill>
                <a:srgbClr val="FFFF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73" name="Group 72"/>
              <p:cNvGrpSpPr/>
              <p:nvPr/>
            </p:nvGrpSpPr>
            <p:grpSpPr>
              <a:xfrm>
                <a:off x="4425126" y="3127446"/>
                <a:ext cx="1850044" cy="673100"/>
                <a:chOff x="4441879" y="1958983"/>
                <a:chExt cx="1850044" cy="673100"/>
              </a:xfrm>
            </p:grpSpPr>
            <p:grpSp>
              <p:nvGrpSpPr>
                <p:cNvPr id="44" name="Group 38"/>
                <p:cNvGrpSpPr>
                  <a:grpSpLocks/>
                </p:cNvGrpSpPr>
                <p:nvPr/>
              </p:nvGrpSpPr>
              <p:grpSpPr bwMode="auto">
                <a:xfrm>
                  <a:off x="4441879" y="1958983"/>
                  <a:ext cx="1850044" cy="673100"/>
                  <a:chOff x="526" y="301"/>
                  <a:chExt cx="812" cy="689"/>
                </a:xfrm>
              </p:grpSpPr>
              <p:sp>
                <p:nvSpPr>
                  <p:cNvPr id="45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528"/>
                    <a:ext cx="192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46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146" y="314"/>
                    <a:ext cx="192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4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528"/>
                    <a:ext cx="192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C</a:t>
                    </a:r>
                  </a:p>
                </p:txBody>
              </p:sp>
              <p:sp>
                <p:nvSpPr>
                  <p:cNvPr id="4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846"/>
                    <a:ext cx="192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4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526" y="301"/>
                    <a:ext cx="192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624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864" y="54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117" y="840"/>
                    <a:ext cx="192" cy="144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</p:grpSp>
            <p:cxnSp>
              <p:nvCxnSpPr>
                <p:cNvPr id="57" name="Straight Connector 56"/>
                <p:cNvCxnSpPr/>
                <p:nvPr/>
              </p:nvCxnSpPr>
              <p:spPr>
                <a:xfrm flipH="1" flipV="1">
                  <a:off x="4732848" y="2112360"/>
                  <a:ext cx="208148" cy="683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4785099" y="2347547"/>
                  <a:ext cx="168962" cy="1379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V="1">
                  <a:off x="5773061" y="2112360"/>
                  <a:ext cx="218725" cy="6638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14735" y="2368313"/>
                  <a:ext cx="138981" cy="13933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" name="Group 97"/>
            <p:cNvGrpSpPr/>
            <p:nvPr/>
          </p:nvGrpSpPr>
          <p:grpSpPr>
            <a:xfrm>
              <a:off x="3533255" y="3041888"/>
              <a:ext cx="2040809" cy="711059"/>
              <a:chOff x="3755326" y="3041888"/>
              <a:chExt cx="2040809" cy="711059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3755326" y="3041888"/>
                <a:ext cx="2040809" cy="711059"/>
              </a:xfrm>
              <a:prstGeom prst="roundRect">
                <a:avLst>
                  <a:gd name="adj" fmla="val 10000"/>
                </a:avLst>
              </a:prstGeom>
              <a:solidFill>
                <a:srgbClr val="FFFF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87" name="Group 86"/>
              <p:cNvGrpSpPr/>
              <p:nvPr/>
            </p:nvGrpSpPr>
            <p:grpSpPr>
              <a:xfrm>
                <a:off x="3941402" y="3214685"/>
                <a:ext cx="1810865" cy="356621"/>
                <a:chOff x="2394762" y="4036422"/>
                <a:chExt cx="2125053" cy="478298"/>
              </a:xfrm>
            </p:grpSpPr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770436" y="4276910"/>
                  <a:ext cx="15877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2849891" y="4036422"/>
                  <a:ext cx="4765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US" sz="2400"/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210233" y="4298032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3503604" y="4049485"/>
                  <a:ext cx="4765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  <a:endParaRPr lang="en-US" sz="2400"/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3210233" y="4393043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3210233" y="4221088"/>
                  <a:ext cx="2880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3820532" y="4347889"/>
                  <a:ext cx="288032" cy="27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TextBox 94"/>
                <p:cNvSpPr txBox="1"/>
                <p:nvPr/>
              </p:nvSpPr>
              <p:spPr>
                <a:xfrm>
                  <a:off x="4043249" y="4053055"/>
                  <a:ext cx="4765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2400" b="1" i="0" u="none" strike="noStrike" cap="none" normalizeH="0" baseline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lang="en-US" sz="240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394762" y="4049484"/>
                  <a:ext cx="4765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2400" b="1" i="0" u="none" strike="noStrike" cap="none" normalizeH="0" baseline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  <a:endParaRPr lang="en-US" sz="2400"/>
                </a:p>
              </p:txBody>
            </p:sp>
          </p:grpSp>
        </p:grpSp>
        <p:grpSp>
          <p:nvGrpSpPr>
            <p:cNvPr id="142" name="Group 141"/>
            <p:cNvGrpSpPr/>
            <p:nvPr/>
          </p:nvGrpSpPr>
          <p:grpSpPr>
            <a:xfrm>
              <a:off x="3564720" y="3969764"/>
              <a:ext cx="2520280" cy="1333083"/>
              <a:chOff x="3870323" y="4022016"/>
              <a:chExt cx="2520280" cy="1333083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3870323" y="4022016"/>
                <a:ext cx="2212975" cy="1333083"/>
              </a:xfrm>
              <a:prstGeom prst="roundRect">
                <a:avLst>
                  <a:gd name="adj" fmla="val 10000"/>
                </a:avLst>
              </a:prstGeom>
              <a:solidFill>
                <a:srgbClr val="FFFF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41" name="Group 140"/>
              <p:cNvGrpSpPr/>
              <p:nvPr/>
            </p:nvGrpSpPr>
            <p:grpSpPr>
              <a:xfrm>
                <a:off x="3870323" y="4208362"/>
                <a:ext cx="2520280" cy="923330"/>
                <a:chOff x="3870323" y="4208362"/>
                <a:chExt cx="2520280" cy="923330"/>
              </a:xfrm>
            </p:grpSpPr>
            <p:grpSp>
              <p:nvGrpSpPr>
                <p:cNvPr id="140" name="Group 139"/>
                <p:cNvGrpSpPr/>
                <p:nvPr/>
              </p:nvGrpSpPr>
              <p:grpSpPr>
                <a:xfrm>
                  <a:off x="4015692" y="4221088"/>
                  <a:ext cx="1032551" cy="858385"/>
                  <a:chOff x="5876524" y="3501184"/>
                  <a:chExt cx="1032551" cy="858385"/>
                </a:xfrm>
              </p:grpSpPr>
              <p:cxnSp>
                <p:nvCxnSpPr>
                  <p:cNvPr id="125" name="Straight Connector 124"/>
                  <p:cNvCxnSpPr/>
                  <p:nvPr/>
                </p:nvCxnSpPr>
                <p:spPr>
                  <a:xfrm flipV="1">
                    <a:off x="6699421" y="3708179"/>
                    <a:ext cx="0" cy="970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flipV="1">
                    <a:off x="6706114" y="4065119"/>
                    <a:ext cx="0" cy="970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flipV="1">
                    <a:off x="6352444" y="3703823"/>
                    <a:ext cx="0" cy="970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flipV="1">
                    <a:off x="6333657" y="4065231"/>
                    <a:ext cx="0" cy="970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5876524" y="3898316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3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155148" y="4218892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37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163973" y="3501184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3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512321" y="4200806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3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541960" y="3504779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3870323" y="4208362"/>
                  <a:ext cx="2520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      - C – C – O – H</a:t>
                  </a:r>
                </a:p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170" name="Group 169"/>
            <p:cNvGrpSpPr/>
            <p:nvPr/>
          </p:nvGrpSpPr>
          <p:grpSpPr>
            <a:xfrm>
              <a:off x="3534328" y="5531401"/>
              <a:ext cx="2733045" cy="1114768"/>
              <a:chOff x="3534328" y="5531401"/>
              <a:chExt cx="2733045" cy="1114768"/>
            </a:xfrm>
          </p:grpSpPr>
          <p:sp>
            <p:nvSpPr>
              <p:cNvPr id="85" name="Rounded Rectangle 84"/>
              <p:cNvSpPr/>
              <p:nvPr/>
            </p:nvSpPr>
            <p:spPr>
              <a:xfrm>
                <a:off x="3534328" y="5531401"/>
                <a:ext cx="2733045" cy="1114768"/>
              </a:xfrm>
              <a:prstGeom prst="roundRect">
                <a:avLst>
                  <a:gd name="adj" fmla="val 10000"/>
                </a:avLst>
              </a:prstGeom>
              <a:solidFill>
                <a:srgbClr val="FFFF99"/>
              </a:solidFill>
              <a:ln>
                <a:solidFill>
                  <a:srgbClr val="C0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grpSp>
            <p:nvGrpSpPr>
              <p:cNvPr id="169" name="Group 168"/>
              <p:cNvGrpSpPr/>
              <p:nvPr/>
            </p:nvGrpSpPr>
            <p:grpSpPr>
              <a:xfrm>
                <a:off x="3742801" y="5598837"/>
                <a:ext cx="2520280" cy="972340"/>
                <a:chOff x="6497103" y="4200195"/>
                <a:chExt cx="2520280" cy="972340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6647236" y="4200195"/>
                  <a:ext cx="1737281" cy="972340"/>
                  <a:chOff x="6267373" y="3002858"/>
                  <a:chExt cx="1737281" cy="972340"/>
                </a:xfrm>
              </p:grpSpPr>
              <p:cxnSp>
                <p:nvCxnSpPr>
                  <p:cNvPr id="146" name="Straight Connector 145"/>
                  <p:cNvCxnSpPr/>
                  <p:nvPr/>
                </p:nvCxnSpPr>
                <p:spPr>
                  <a:xfrm>
                    <a:off x="7308304" y="3558904"/>
                    <a:ext cx="76162" cy="7616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flipV="1">
                    <a:off x="7256052" y="3267384"/>
                    <a:ext cx="90333" cy="9033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flipV="1">
                    <a:off x="7332214" y="3319491"/>
                    <a:ext cx="90333" cy="9033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267373" y="3442137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5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574808" y="3002858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56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6614826" y="3834521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158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485139" y="3637562"/>
                    <a:ext cx="5195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-H</a:t>
                    </a:r>
                  </a:p>
                </p:txBody>
              </p:sp>
              <p:sp>
                <p:nvSpPr>
                  <p:cNvPr id="15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334048" y="3631961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160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7339007" y="3132684"/>
                    <a:ext cx="367115" cy="140677"/>
                  </a:xfrm>
                  <a:prstGeom prst="rect">
                    <a:avLst/>
                  </a:prstGeom>
                  <a:noFill/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>
                        <a:latin typeface="Times New Roman" pitchFamily="18" charset="0"/>
                      </a:rPr>
                      <a:t>O</a:t>
                    </a:r>
                  </a:p>
                </p:txBody>
              </p:sp>
              <p:cxnSp>
                <p:nvCxnSpPr>
                  <p:cNvPr id="164" name="Straight Connector 163"/>
                  <p:cNvCxnSpPr/>
                  <p:nvPr/>
                </p:nvCxnSpPr>
                <p:spPr>
                  <a:xfrm>
                    <a:off x="6785321" y="3668134"/>
                    <a:ext cx="0" cy="1344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6758366" y="3212976"/>
                    <a:ext cx="0" cy="13446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/>
                <p:cNvSpPr txBox="1"/>
                <p:nvPr/>
              </p:nvSpPr>
              <p:spPr>
                <a:xfrm>
                  <a:off x="6497103" y="4234730"/>
                  <a:ext cx="252028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b="1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      - C – C </a:t>
                  </a:r>
                </a:p>
                <a:p>
                  <a:r>
                    <a:rPr lang="en-US" b="1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sp>
          <p:nvSpPr>
            <p:cNvPr id="171" name="TextBox 170"/>
            <p:cNvSpPr txBox="1"/>
            <p:nvPr/>
          </p:nvSpPr>
          <p:spPr>
            <a:xfrm>
              <a:off x="1957669" y="3174835"/>
              <a:ext cx="851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1398356" y="4562815"/>
              <a:ext cx="1316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OH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1268260" y="5719453"/>
              <a:ext cx="1540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b="1" baseline="-2500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COOH</a:t>
              </a:r>
            </a:p>
          </p:txBody>
        </p:sp>
        <p:sp>
          <p:nvSpPr>
            <p:cNvPr id="177" name="Right Arrow 176"/>
            <p:cNvSpPr/>
            <p:nvPr/>
          </p:nvSpPr>
          <p:spPr>
            <a:xfrm>
              <a:off x="2714804" y="1183978"/>
              <a:ext cx="7050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ight Arrow 177"/>
            <p:cNvSpPr/>
            <p:nvPr/>
          </p:nvSpPr>
          <p:spPr>
            <a:xfrm>
              <a:off x="2705189" y="2177493"/>
              <a:ext cx="7050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ight Arrow 178"/>
            <p:cNvSpPr/>
            <p:nvPr/>
          </p:nvSpPr>
          <p:spPr>
            <a:xfrm>
              <a:off x="2616185" y="3306654"/>
              <a:ext cx="7050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ight Arrow 179"/>
            <p:cNvSpPr/>
            <p:nvPr/>
          </p:nvSpPr>
          <p:spPr>
            <a:xfrm>
              <a:off x="2750982" y="4649614"/>
              <a:ext cx="7050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ight Arrow 180"/>
            <p:cNvSpPr/>
            <p:nvPr/>
          </p:nvSpPr>
          <p:spPr>
            <a:xfrm>
              <a:off x="2793458" y="5892610"/>
              <a:ext cx="70506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401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2"/>
            </p:custDataLst>
          </p:nvPr>
        </p:nvSpPr>
        <p:spPr>
          <a:xfrm>
            <a:off x="6594951" y="107845"/>
            <a:ext cx="232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VIẾT PHƯƠNG TRÌNH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I~1\AppData\Local\Temp\Rar$DI70.552\20210408_060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81609" y="2420729"/>
            <a:ext cx="1512209" cy="26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~1\AppData\Local\Temp\Rar$DI98.960\20210408_0802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313" y="1017039"/>
            <a:ext cx="2762759" cy="177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~1\AppData\Local\Temp\Rar$DI75.960\20210408_0802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1213" y="183045"/>
            <a:ext cx="1533876" cy="29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I~1\AppData\Local\Temp\Rar$DI98.961\20210408_0803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15331" y="2107116"/>
            <a:ext cx="1865640" cy="29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~1\AppData\Local\Temp\Rar$DI65.961\20210408_08033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53204" y="4107697"/>
            <a:ext cx="1596879" cy="284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860" y="1363695"/>
            <a:ext cx="125278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Acetic acid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50860" y="3569228"/>
            <a:ext cx="11087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cetylene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028383" y="1532967"/>
            <a:ext cx="8937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Me</a:t>
            </a:r>
            <a:r>
              <a:rPr lang="en-US" b="1" dirty="0">
                <a:latin typeface="+mj-lt"/>
              </a:rPr>
              <a:t>thane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18033" y="3353205"/>
            <a:ext cx="8041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b="1" dirty="0">
                <a:latin typeface="+mj-lt"/>
              </a:rPr>
              <a:t>Et</a:t>
            </a:r>
            <a:r>
              <a:rPr lang="en-US" b="1" dirty="0" err="1">
                <a:latin typeface="+mj-lt"/>
              </a:rPr>
              <a:t>hylene</a:t>
            </a:r>
            <a:endParaRPr lang="en-US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10132" y="6428866"/>
            <a:ext cx="17034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Ethnol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566452" y="4556834"/>
                <a:ext cx="3445239" cy="1997406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 + Na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 + O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COOH  + C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 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6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12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r>
                  <a:rPr lang="en-US" b="1" baseline="-25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6 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𝒆𝒏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ượ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𝒖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452" y="4556834"/>
                <a:ext cx="3445239" cy="1997406"/>
              </a:xfrm>
              <a:prstGeom prst="rect">
                <a:avLst/>
              </a:prstGeom>
              <a:blipFill>
                <a:blip r:embed="rId12"/>
                <a:stretch>
                  <a:fillRect l="-1062" b="-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4647" y="2620504"/>
                <a:ext cx="2993758" cy="2204065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𝑯</m:t>
                            </m:r>
                            <m:r>
                              <a:rPr lang="en-US" b="1" i="1" baseline="-2500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𝑺𝑶</m:t>
                            </m:r>
                            <m:r>
                              <a:rPr lang="en-US" b="1" i="1" baseline="-2500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  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Br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ù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𝒏𝒈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𝒉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ợ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</a:t>
                </a:r>
                <a:endParaRPr 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647" y="2620504"/>
                <a:ext cx="2993758" cy="2204065"/>
              </a:xfrm>
              <a:prstGeom prst="rect">
                <a:avLst/>
              </a:prstGeom>
              <a:blipFill rotWithShape="1">
                <a:blip r:embed="rId13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459781" y="2985123"/>
                <a:ext cx="3210457" cy="147482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 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O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 </a:t>
                </a:r>
                <a:endParaRPr 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 Br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81" y="2985123"/>
                <a:ext cx="3210457" cy="1474827"/>
              </a:xfrm>
              <a:prstGeom prst="rect">
                <a:avLst/>
              </a:prstGeom>
              <a:blipFill rotWithShape="1">
                <a:blip r:embed="rId14"/>
                <a:stretch>
                  <a:fillRect l="-113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37369" y="955391"/>
                <a:ext cx="2993758" cy="147482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Cl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  <a:endParaRPr lang="vi-VN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.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369" y="955391"/>
                <a:ext cx="2993758" cy="1474827"/>
              </a:xfrm>
              <a:prstGeom prst="rect">
                <a:avLst/>
              </a:prstGeom>
              <a:blipFill rotWithShape="1">
                <a:blip r:embed="rId15"/>
                <a:stretch>
                  <a:fillRect l="-1629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03081" y="1038390"/>
            <a:ext cx="2957860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Zn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NaOH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CaCO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CuO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57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01" grpId="0"/>
      <p:bldP spid="3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2"/>
            </p:custDataLst>
          </p:nvPr>
        </p:nvSpPr>
        <p:spPr>
          <a:xfrm>
            <a:off x="6594951" y="107845"/>
            <a:ext cx="232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VIẾT PHƯƠNG TRÌNH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31" y="1363695"/>
            <a:ext cx="4185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483" y="3569228"/>
            <a:ext cx="4185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20852" y="1230814"/>
            <a:ext cx="20929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20851" y="3393676"/>
            <a:ext cx="3139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0711" y="5033517"/>
                <a:ext cx="8381647" cy="173502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 + 2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 + 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4.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6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12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6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𝒆𝒏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ượ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𝒖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+ 2CO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 + 3O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2CO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+ 3H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COOH  + 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𝑯</m:t>
                            </m:r>
                            <m:r>
                              <a:rPr lang="en-US" b="1" i="1" baseline="-250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𝑺𝑶</m:t>
                            </m:r>
                            <m:r>
                              <a:rPr lang="en-US" b="1" i="1" baseline="-250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  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COOC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 +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endParaRPr lang="en-US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1" y="5033517"/>
                <a:ext cx="8381647" cy="1735027"/>
              </a:xfrm>
              <a:prstGeom prst="rect">
                <a:avLst/>
              </a:prstGeom>
              <a:blipFill rotWithShape="1">
                <a:blip r:embed="rId4"/>
                <a:stretch>
                  <a:fillRect l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57990" y="2283325"/>
                <a:ext cx="3528392" cy="2619563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+ 3O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2CO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+ 2H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𝑯</m:t>
                            </m:r>
                            <m:r>
                              <a:rPr lang="en-US" b="1" i="1" baseline="-2500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𝑺𝑶</m:t>
                            </m:r>
                            <m:r>
                              <a:rPr lang="en-US" b="1" i="1" baseline="-2500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,   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Br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Br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nCH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=CH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ù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𝒏𝒈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𝒉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ợ </m:t>
                            </m:r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 (-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2-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2-)n</a:t>
                </a:r>
                <a:endParaRPr lang="en-US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990" y="2283325"/>
                <a:ext cx="3528392" cy="2619563"/>
              </a:xfrm>
              <a:prstGeom prst="rect">
                <a:avLst/>
              </a:prstGeom>
              <a:blipFill rotWithShape="1">
                <a:blip r:embed="rId5"/>
                <a:stretch>
                  <a:fillRect l="-1209" r="-1382" b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0711" y="2985123"/>
                <a:ext cx="4526156" cy="147482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+ 5O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4CO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+ 2H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CaC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+2H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O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 Ca(OH)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+ 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endParaRPr lang="en-US" b="1" baseline="-25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Tx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+ 2Br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C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Br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4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11" y="2985123"/>
                <a:ext cx="4526156" cy="1474827"/>
              </a:xfrm>
              <a:prstGeom prst="rect">
                <a:avLst/>
              </a:prstGeom>
              <a:blipFill rotWithShape="1">
                <a:blip r:embed="rId6"/>
                <a:stretch>
                  <a:fillRect l="-943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36096" y="867494"/>
                <a:ext cx="3384376" cy="121142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+ 2O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𝒕𝒐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CO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+ 2H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O  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+ Cl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𝑨</m:t>
                            </m:r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CH</a:t>
                </a:r>
                <a:r>
                  <a:rPr lang="en-US" b="1" baseline="-250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Cl  + HCl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867494"/>
                <a:ext cx="3384376" cy="1211422"/>
              </a:xfrm>
              <a:prstGeom prst="rect">
                <a:avLst/>
              </a:prstGeom>
              <a:blipFill rotWithShape="1">
                <a:blip r:embed="rId7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71522" y="840470"/>
            <a:ext cx="4742180" cy="205440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Zn 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(CH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COO)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Zn + 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NaOH 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COONa + 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17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CaCO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(CH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COO)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Ca+ 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 +CO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  + CuO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COO)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 + H</a:t>
            </a:r>
            <a:r>
              <a:rPr lang="en-US" sz="1700" b="1" baseline="-25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17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38364" y="6209996"/>
            <a:ext cx="4185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3216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04248" y="116632"/>
            <a:ext cx="0" cy="6552728"/>
          </a:xfrm>
          <a:prstGeom prst="line">
            <a:avLst/>
          </a:prstGeom>
          <a:ln w="22225" cap="rnd" cmpd="sng"/>
          <a:effectLst>
            <a:outerShdw blurRad="50800" dist="50800" dir="5400000" algn="ctr" rotWithShape="0">
              <a:schemeClr val="accent6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6804248" y="260648"/>
            <a:ext cx="1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VIẾT CÔNG THỨC CẤU TẠO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>
            <p:custDataLst>
              <p:tags r:id="rId3"/>
            </p:custDataLst>
          </p:nvPr>
        </p:nvSpPr>
        <p:spPr>
          <a:xfrm>
            <a:off x="6816784" y="1183978"/>
            <a:ext cx="2327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VIẾT PHƯƠNG TRÌNH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4"/>
            </p:custDataLst>
          </p:nvPr>
        </p:nvSpPr>
        <p:spPr>
          <a:xfrm>
            <a:off x="6816784" y="1848482"/>
            <a:ext cx="232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vi-VN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RƯỢU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2654332"/>
            <a:ext cx="3240360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chai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)?</a:t>
            </a:r>
          </a:p>
          <a:p>
            <a:pPr marL="342900" indent="-342900">
              <a:buFontTx/>
              <a:buAutoNum type="alphaL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Nguyen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chai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lphaLcPeriod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~1\AppData\Local\Temp\Rar$DI22.856\20210409_0153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539" y="4064854"/>
            <a:ext cx="1970646" cy="26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~1\AppData\Local\Temp\Rar$DI71.856\20210409_0152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19017"/>
            <a:ext cx="1490125" cy="21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~1\AppData\Local\Temp\Rar$DI68.856\20210409_01521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7" y="4202504"/>
            <a:ext cx="1614155" cy="23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~1\AppData\Local\Temp\Rar$DI04.856\20210409_01515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07" y="202750"/>
            <a:ext cx="1745604" cy="25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ADMINI~1\AppData\Local\Temp\Rar$DI22.856\20210409_015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54" y="3920838"/>
            <a:ext cx="1970646" cy="26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~1\AppData\Local\Temp\Rar$DI71.856\20210409_015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9017"/>
            <a:ext cx="1490125" cy="21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~1\AppData\Local\Temp\Rar$DI68.856\20210409_015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02504"/>
            <a:ext cx="1614155" cy="232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~1\AppData\Local\Temp\Rar$DI04.856\20210409_0151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2929"/>
            <a:ext cx="1745604" cy="257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60153" y="1094964"/>
                <a:ext cx="2664296" cy="95410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Độ cồn 4,2</a:t>
                </a:r>
                <a:r>
                  <a:rPr lang="vi-VN" b="1" baseline="3000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endParaRPr lang="vi-VN" baseline="300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Vr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𝟑𝟑𝟎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= 13,86 ml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153" y="1094964"/>
                <a:ext cx="2664296" cy="954107"/>
              </a:xfrm>
              <a:prstGeom prst="rect">
                <a:avLst/>
              </a:prstGeom>
              <a:blipFill rotWithShape="1">
                <a:blip r:embed="rId11"/>
                <a:stretch>
                  <a:fillRect l="-1831" t="-3205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16016" y="1094963"/>
                <a:ext cx="2520280" cy="95410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Độ cồn 5</a:t>
                </a:r>
                <a:r>
                  <a:rPr lang="vi-VN" b="1" baseline="3000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endParaRPr lang="vi-VN" baseline="300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Vr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 smtClean="0">
                            <a:latin typeface="Cambria Math"/>
                          </a:rPr>
                          <m:t>𝟓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𝟑𝟑𝟎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= 16,5 ml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094963"/>
                <a:ext cx="2520280" cy="954107"/>
              </a:xfrm>
              <a:prstGeom prst="rect">
                <a:avLst/>
              </a:prstGeom>
              <a:blipFill rotWithShape="1">
                <a:blip r:embed="rId12"/>
                <a:stretch>
                  <a:fillRect l="-2179" t="-320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28312" y="4886870"/>
                <a:ext cx="2664296" cy="95410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Độ cồn 4,5</a:t>
                </a:r>
                <a:r>
                  <a:rPr lang="vi-VN" b="1" baseline="3000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endParaRPr lang="vi-VN" baseline="300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Vr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b="1" i="1" smtClean="0">
                            <a:latin typeface="Cambria Math"/>
                          </a:rPr>
                          <m:t>𝟓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𝟑𝟑𝟎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= 14,85 ml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312" y="4886870"/>
                <a:ext cx="2664296" cy="954107"/>
              </a:xfrm>
              <a:prstGeom prst="rect">
                <a:avLst/>
              </a:prstGeom>
              <a:blipFill rotWithShape="1">
                <a:blip r:embed="rId13"/>
                <a:stretch>
                  <a:fillRect l="-2059" t="-3205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0" y="4886870"/>
                <a:ext cx="2439254" cy="954107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Độ cồn 18</a:t>
                </a:r>
                <a:r>
                  <a:rPr lang="vi-VN" b="1" baseline="3000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  <a:p>
                <a:endParaRPr lang="vi-VN" baseline="3000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Vr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 smtClean="0">
                            <a:latin typeface="Cambria Math"/>
                          </a:rPr>
                          <m:t>𝟏𝟖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vi-VN" b="1" i="1" smtClean="0">
                            <a:latin typeface="Cambria Math"/>
                          </a:rPr>
                          <m:t>𝟒𝟐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vi-VN" b="1">
                    <a:latin typeface="Times New Roman" pitchFamily="18" charset="0"/>
                    <a:cs typeface="Times New Roman" pitchFamily="18" charset="0"/>
                  </a:rPr>
                  <a:t>= 75,6 ml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86870"/>
                <a:ext cx="2439254" cy="954107"/>
              </a:xfrm>
              <a:prstGeom prst="rect">
                <a:avLst/>
              </a:prstGeom>
              <a:blipFill rotWithShape="1">
                <a:blip r:embed="rId14"/>
                <a:stretch>
                  <a:fillRect l="-2000" t="-3205" b="-3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58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805206" y="107845"/>
            <a:ext cx="23049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i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TẬP </a:t>
            </a:r>
            <a:endParaRPr lang="en-US" sz="2800" b="1" i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>
            <p:custDataLst>
              <p:tags r:id="rId2"/>
            </p:custDataLst>
          </p:nvPr>
        </p:nvSpPr>
        <p:spPr>
          <a:xfrm>
            <a:off x="6835689" y="261733"/>
            <a:ext cx="232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Độ rượu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631065"/>
            <a:ext cx="73448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Khoản nghị định 100/2009/NĐ-CP có qui định về mức xử phạt  người tham gia giao thông vi phạm nồng độ cồn như sau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85245"/>
              </p:ext>
            </p:extLst>
          </p:nvPr>
        </p:nvGraphicFramePr>
        <p:xfrm>
          <a:off x="784353" y="1277396"/>
          <a:ext cx="7632848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nồng độ cồn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tượng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phạt tiền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Xử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phạt bổ sung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vi-VN" sz="1600" b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vi-VN" sz="1600" b="1" baseline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Chưa vượt quá 50mg/100ml máu hoặc 0,25mg/ lít khí thở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tô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06-08 triệu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đồng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Tước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bằng từ 10-12 tháng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Xe máy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02-03 triệu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đồng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Xe đạp,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xe đạp điện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80.000- 100.000 đồng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324">
                <a:tc rowSpan="3">
                  <a:txBody>
                    <a:bodyPr/>
                    <a:lstStyle/>
                    <a:p>
                      <a:r>
                        <a:rPr lang="vi-VN" sz="1600" b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vi-VN" sz="1600" b="1" baseline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Vượt quá 50mg đến 80mg /100ml máu hoặc quá 0,25mg đến 0,4 mg / lít khí thở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tô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16-18 triệu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đồng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Tước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bằng từ 16-18 tháng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Xe máy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04-05 triệu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đồng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Xe đạp,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xe đạp điện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200.000- 400.000 đồng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vi-VN" sz="1600" b="1">
                          <a:latin typeface="Times New Roman" pitchFamily="18" charset="0"/>
                          <a:cs typeface="Times New Roman" pitchFamily="18" charset="0"/>
                        </a:rPr>
                        <a:t>Mức</a:t>
                      </a:r>
                      <a:r>
                        <a:rPr lang="vi-VN" sz="1600" b="1" baseline="0">
                          <a:latin typeface="Times New Roman" pitchFamily="18" charset="0"/>
                          <a:cs typeface="Times New Roman" pitchFamily="18" charset="0"/>
                        </a:rPr>
                        <a:t> 3: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Vượt quá 80mg/100ml máu hoặc vượt quá 0,4 mg / lít khí thở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tô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30-40 triệu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đồng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Tước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bằng từ 22-24tháng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Xe máy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06-08 triệu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đồng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Xe đạp,</a:t>
                      </a:r>
                      <a:r>
                        <a:rPr lang="vi-VN" sz="1600" baseline="0">
                          <a:latin typeface="Times New Roman" pitchFamily="18" charset="0"/>
                          <a:cs typeface="Times New Roman" pitchFamily="18" charset="0"/>
                        </a:rPr>
                        <a:t> xe đạp điện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600">
                          <a:latin typeface="Times New Roman" pitchFamily="18" charset="0"/>
                          <a:cs typeface="Times New Roman" pitchFamily="18" charset="0"/>
                        </a:rPr>
                        <a:t>600.000- 800.000 đồng</a:t>
                      </a:r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3528" y="6099301"/>
            <a:ext cx="86631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b="1">
                <a:latin typeface="Times New Roman" pitchFamily="18" charset="0"/>
                <a:cs typeface="Times New Roman" pitchFamily="18" charset="0"/>
              </a:rPr>
              <a:t>Một người  đi xe máy, cảnh sát giao thông kiểm tra thấy trong 250ml khí thở có 0,15mg C</a:t>
            </a:r>
            <a:r>
              <a:rPr lang="vi-VN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b="1" baseline="-25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OH. Người này có vi phạm luật giao thông không?.Nếu có  bị xử phạt như thế nào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433" y="1939550"/>
                <a:ext cx="7671859" cy="1050544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+mj-lt"/>
                    <a:cs typeface="Times New Roman" pitchFamily="18" charset="0"/>
                  </a:rPr>
                  <a:t>250 ml  khí thở </a:t>
                </a:r>
                <a:r>
                  <a:rPr lang="vi-VN" b="1">
                    <a:latin typeface="+mj-lt"/>
                    <a:cs typeface="Times New Roman" pitchFamily="18" charset="0"/>
                    <a:sym typeface="Wingdings" pitchFamily="2" charset="2"/>
                  </a:rPr>
                  <a:t> 0,15mg C</a:t>
                </a:r>
                <a:r>
                  <a:rPr lang="vi-VN" b="1" baseline="-25000">
                    <a:latin typeface="+mj-lt"/>
                    <a:cs typeface="Times New Roman" pitchFamily="18" charset="0"/>
                    <a:sym typeface="Wingdings" pitchFamily="2" charset="2"/>
                  </a:rPr>
                  <a:t>2</a:t>
                </a:r>
                <a:r>
                  <a:rPr lang="vi-VN" b="1">
                    <a:latin typeface="+mj-lt"/>
                    <a:cs typeface="Times New Roman" pitchFamily="18" charset="0"/>
                    <a:sym typeface="Wingdings" pitchFamily="2" charset="2"/>
                  </a:rPr>
                  <a:t>H</a:t>
                </a:r>
                <a:r>
                  <a:rPr lang="vi-VN" b="1" baseline="-25000">
                    <a:latin typeface="+mj-lt"/>
                    <a:cs typeface="Times New Roman" pitchFamily="18" charset="0"/>
                    <a:sym typeface="Wingdings" pitchFamily="2" charset="2"/>
                  </a:rPr>
                  <a:t>5</a:t>
                </a:r>
                <a:r>
                  <a:rPr lang="vi-VN" b="1">
                    <a:latin typeface="+mj-lt"/>
                    <a:cs typeface="Times New Roman" pitchFamily="18" charset="0"/>
                    <a:sym typeface="Wingdings" pitchFamily="2" charset="2"/>
                  </a:rPr>
                  <a:t>OH</a:t>
                </a:r>
              </a:p>
              <a:p>
                <a:r>
                  <a:rPr lang="vi-VN" b="1">
                    <a:latin typeface="+mj-lt"/>
                    <a:cs typeface="Times New Roman" pitchFamily="18" charset="0"/>
                    <a:sym typeface="Wingdings" pitchFamily="2" charset="2"/>
                  </a:rPr>
                  <a:t>1000 ml              x = </a:t>
                </a:r>
                <a:r>
                  <a:rPr lang="en-US" b="1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𝟏𝟎𝟎𝟎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𝟐𝟓𝟎</m:t>
                        </m:r>
                      </m:den>
                    </m:f>
                  </m:oMath>
                </a14:m>
                <a:r>
                  <a:rPr lang="vi-VN" b="1">
                    <a:latin typeface="+mj-lt"/>
                  </a:rPr>
                  <a:t>= 0,6 mg</a:t>
                </a:r>
              </a:p>
              <a:p>
                <a:endParaRPr lang="vi-VN" b="1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33" y="1939550"/>
                <a:ext cx="7671859" cy="1050544"/>
              </a:xfrm>
              <a:prstGeom prst="rect">
                <a:avLst/>
              </a:prstGeom>
              <a:blipFill rotWithShape="1">
                <a:blip r:embed="rId4"/>
                <a:stretch>
                  <a:fillRect l="-635" t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81432" y="4065470"/>
            <a:ext cx="7671859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endParaRPr lang="vi-VN" b="1">
              <a:latin typeface="+mj-lt"/>
            </a:endParaRPr>
          </a:p>
          <a:p>
            <a:r>
              <a:rPr lang="vi-VN" b="1">
                <a:latin typeface="+mj-lt"/>
                <a:sym typeface="Wingdings" pitchFamily="2" charset="2"/>
              </a:rPr>
              <a:t> vậy người này bị phạt 06-08 triệu đồng và tước bằng lái từ 22- 24 tháng </a:t>
            </a:r>
            <a:endParaRPr lang="en-US">
              <a:latin typeface="+mj-lt"/>
            </a:endParaRP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6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PC\AppData\Local\Temp\PR\data\asimages\{E958511F-0D5C-4D86-873E-F6772872B7DB}_1.png_crop.png&quot;/&gt;&lt;left val=&quot;735&quot;/&gt;&lt;top val=&quot;34&quot;/&gt;&lt;width val=&quot;162&quot;/&gt;&lt;height val=&quot;17&quot;/&gt;&lt;hasText val=&quot;1&quot;/&gt;&lt;paraId val=&quot;1&quot;/&gt;&lt;/Image&gt;&lt;Image&gt;&lt;filename val=&quot;C:\Users\PC\AppData\Local\Temp\PR\data\asimages\{8D573736-3EB5-4D05-8837-429759DBE1C7}_1.png_crop.png&quot;/&gt;&lt;left val=&quot;735&quot;/&gt;&lt;top val=&quot;60&quot;/&gt;&lt;width val=&quot;150&quot;/&gt;&lt;height val=&quot;16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18&quot;/&gt;&lt;lineCharCount val=&quot;2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DDB56-C7CB-4391-8AB2-ED114E4BE3B0}&quot;/&gt;&lt;isInvalidForFieldText val=&quot;0&quot;/&gt;&lt;Image&gt;&lt;filename val=&quot;C:\Users\PC\AppData\Local\Temp\PR\data\asimages\{DD3DDB56-C7CB-4391-8AB2-ED114E4BE3B0}_8.png&quot;/&gt;&lt;left val=&quot;56&quot;/&gt;&lt;top val=&quot;2&quot;/&gt;&lt;width val=&quot;300&quot;/&gt;&lt;height val=&quot;6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951</Words>
  <Application>Microsoft Office PowerPoint</Application>
  <PresentationFormat>On-screen Show (4:3)</PresentationFormat>
  <Paragraphs>229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42</cp:revision>
  <dcterms:created xsi:type="dcterms:W3CDTF">2021-04-07T22:01:56Z</dcterms:created>
  <dcterms:modified xsi:type="dcterms:W3CDTF">2023-04-15T21:56:38Z</dcterms:modified>
</cp:coreProperties>
</file>